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Slab"/>
      <p:regular r:id="rId17"/>
    </p:embeddedFont>
    <p:embeddedFont>
      <p:font typeface="Roboto Slab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9-1.png>
</file>

<file path=ppt/media/image-9-10.png>
</file>

<file path=ppt/media/image-9-11.png>
</file>

<file path=ppt/media/image-9-12.png>
</file>

<file path=ppt/media/image-9-13.png>
</file>

<file path=ppt/media/image-9-14.png>
</file>

<file path=ppt/media/image-9-15.png>
</file>

<file path=ppt/media/image-9-2.png>
</file>

<file path=ppt/media/image-9-3.png>
</file>

<file path=ppt/media/image-9-4.png>
</file>

<file path=ppt/media/image-9-5.png>
</file>

<file path=ppt/media/image-9-6.png>
</file>

<file path=ppt/media/image-9-7.png>
</file>

<file path=ppt/media/image-9-8.png>
</file>

<file path=ppt/media/image-9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png"/><Relationship Id="rId7" Type="http://schemas.openxmlformats.org/officeDocument/2006/relationships/image" Target="../media/image-9-7.png"/><Relationship Id="rId8" Type="http://schemas.openxmlformats.org/officeDocument/2006/relationships/image" Target="../media/image-9-8.png"/><Relationship Id="rId9" Type="http://schemas.openxmlformats.org/officeDocument/2006/relationships/image" Target="../media/image-9-9.png"/><Relationship Id="rId10" Type="http://schemas.openxmlformats.org/officeDocument/2006/relationships/image" Target="../media/image-9-10.png"/><Relationship Id="rId11" Type="http://schemas.openxmlformats.org/officeDocument/2006/relationships/image" Target="../media/image-9-11.png"/><Relationship Id="rId12" Type="http://schemas.openxmlformats.org/officeDocument/2006/relationships/image" Target="../media/image-9-12.png"/><Relationship Id="rId13" Type="http://schemas.openxmlformats.org/officeDocument/2006/relationships/image" Target="../media/image-9-13.png"/><Relationship Id="rId14" Type="http://schemas.openxmlformats.org/officeDocument/2006/relationships/image" Target="../media/image-9-14.png"/><Relationship Id="rId15" Type="http://schemas.openxmlformats.org/officeDocument/2006/relationships/image" Target="../media/image-9-15.png"/><Relationship Id="rId16" Type="http://schemas.openxmlformats.org/officeDocument/2006/relationships/slideLayout" Target="../slideLayouts/slideLayout10.xml"/><Relationship Id="rId1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HEVA CCI Credit Intelligence Platform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Sector-Adaptive Credit Scoring for Creative and Cultural Industries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1769"/>
            <a:ext cx="119624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Implementation Roadmap &amp; Success Metrics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47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Roadmap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286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Phase 1 (1-3 months): Foundation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708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Phase 2 (4-6 months): Intelligence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130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Phase 3 (7-9 months): Optimization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552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Phase 4 (10-12 months): Scale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047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Success Metrics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6286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35% accuracy improvement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0708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60% faster assessments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5130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90% entrepreneur satisfaction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9552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25% improved business success rates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3974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50% reduction in manual assessment time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0948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comprehensive solution transforms HEVA's approach, serving both risk management and entrepreneur development goals.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867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Executive Summary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49147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3310" y="3649147"/>
            <a:ext cx="121920" cy="20937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42524" y="3906441"/>
            <a:ext cx="30469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Client: HEVA Fund LLP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42524" y="439685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Supporting Creative and Cultural Industries across East Africa.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3649147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482" y="3649147"/>
            <a:ext cx="121920" cy="209371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65696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Challenge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565696" y="4396859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Current Excel-based tool fails to capture nuanced risk profiles of diverse creative sectors.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640133" y="3649147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653" y="3649147"/>
            <a:ext cx="121920" cy="209371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988868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Solution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988868" y="4396859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AI-powered, sector-adaptive credit scoring platform for 9 CCI value chains.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2170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Understanding HEVA's Challenge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06234"/>
            <a:ext cx="30009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Current State Analysis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78737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Excel-based uniform scoring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22957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Ignores soft behavioral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67177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Cannot distinguish sector cycles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47687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Outputs not easily understood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91907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learning capability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32062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Pain Points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56321" y="37873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Fashion vs. Film Paradox: Same score, different risk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5924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Data-Poor Founders: Penalized by traditional models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3975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Seasonal Variations: Unpredictable income patterns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62026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Trust Deficit: Lack of clear rationale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497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Proposed Solution: HEVA CCI Credit Intelligence Platform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48615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4" name="Text 2"/>
          <p:cNvSpPr/>
          <p:nvPr/>
        </p:nvSpPr>
        <p:spPr>
          <a:xfrm>
            <a:off x="1530906" y="4559856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516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Sector-specific models for each HEVA value chain, incorporating financial metrics and behavioral data.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0617"/>
            <a:ext cx="74048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Smart Behavioral Analytics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43024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377684"/>
            <a:ext cx="35316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Reporting Discipline Score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868103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Timeliness and quality of quarterly reports.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24302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377684"/>
            <a:ext cx="40439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Financial Transparency Index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868103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 of projections and documentation quality.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79798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932640"/>
            <a:ext cx="37180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Growth Trajectory Indicator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423059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Employee growth, revenue consistency, market expansion.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479798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932640"/>
            <a:ext cx="34053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Community Impact Score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423059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Participant engagement, social media growth, testimonials.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226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HEVA-Integrated Data Pipeline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803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282285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858214"/>
            <a:ext cx="29047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Funding Applications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34863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Bio data, business registration, previous funding history, value chain classification.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5280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9" name="Text 6"/>
          <p:cNvSpPr/>
          <p:nvPr/>
        </p:nvSpPr>
        <p:spPr>
          <a:xfrm>
            <a:off x="878860" y="45705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46059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M&amp;E Reporting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50963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Quarterly progress, financial documentation, activity outcomes, photo/video evidence.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757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631829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3536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Research Activities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8440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Market research insights, portfolio performance data.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18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Platform Features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37642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Sector-Adaptive Scoring Engine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73116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Dynamic score calculation (0-1000)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78216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recalibration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2041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Seasonal adjustment factors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025515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Peer benchmarking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200406" y="3037642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Transparent Rationale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4200406" y="3973116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Plain-English explanations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200406" y="4778216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Improvement roadmap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200406" y="522041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Connection to HEVA support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07022" y="3037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Visual Dashboard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607022" y="3618786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Investment Committee interface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607022" y="4423886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Applicant self-service portal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1013638" y="3037642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Early Warning System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11013638" y="3973116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HEVA-specific risk flags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1013638" y="441531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Policy recommendation engine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Expected Outcomes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37005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For HEVA Investment Team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35% improved risk assessment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60% reduction in review time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portfolio insights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regulatory compliance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3577709"/>
            <a:ext cx="35897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For Creative Entrepreneurs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32928" y="41588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Fair, sector-appropriate evaluation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46010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Clear growth guidance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32928" y="50432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Full transparency in decisions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332928" y="54854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Increased access to capital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3577709"/>
            <a:ext cx="36222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For HEVA's Mission Impact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872067" y="41588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Data-driven sector development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872067" y="46010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Enhanced ecosystem building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872067" y="50432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Evidence-based policy influence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872067" y="54854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Increased investor confidence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3821"/>
            <a:ext cx="65341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Competitive Advantages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46390"/>
            <a:ext cx="4196358" cy="2394823"/>
          </a:xfrm>
          <a:prstGeom prst="roundRect">
            <a:avLst>
              <a:gd name="adj" fmla="val 6109"/>
            </a:avLst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5910"/>
            <a:ext cx="4196358" cy="12192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688" y="2206228"/>
            <a:ext cx="680442" cy="680442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2376368"/>
            <a:ext cx="272177" cy="34016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51084" y="3113365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Creative Industry Specialization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051084" y="395811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Only credit tool for Africa's creative economy.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5216962" y="2546390"/>
            <a:ext cx="4196358" cy="2394823"/>
          </a:xfrm>
          <a:prstGeom prst="roundRect">
            <a:avLst>
              <a:gd name="adj" fmla="val 6109"/>
            </a:avLst>
          </a:prstGeom>
          <a:solidFill>
            <a:srgbClr val="202733"/>
          </a:solidFill>
          <a:ln/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962" y="2515910"/>
            <a:ext cx="4196358" cy="121920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4860" y="2206228"/>
            <a:ext cx="680442" cy="680442"/>
          </a:xfrm>
          <a:prstGeom prst="rect">
            <a:avLst/>
          </a:prstGeom>
        </p:spPr>
      </p:pic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933" y="2376368"/>
            <a:ext cx="272177" cy="340162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5474256" y="3113365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Cultural Context Awareness</a:t>
            </a:r>
            <a:endParaRPr lang="en-US" sz="2200" dirty="0"/>
          </a:p>
        </p:txBody>
      </p:sp>
      <p:sp>
        <p:nvSpPr>
          <p:cNvPr id="14" name="Text 6"/>
          <p:cNvSpPr/>
          <p:nvPr/>
        </p:nvSpPr>
        <p:spPr>
          <a:xfrm>
            <a:off x="5474256" y="395811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Understands informal practices and cultural value.</a:t>
            </a:r>
            <a:endParaRPr lang="en-US" sz="1750" dirty="0"/>
          </a:p>
        </p:txBody>
      </p:sp>
      <p:sp>
        <p:nvSpPr>
          <p:cNvPr id="15" name="Shape 7"/>
          <p:cNvSpPr/>
          <p:nvPr/>
        </p:nvSpPr>
        <p:spPr>
          <a:xfrm>
            <a:off x="9640133" y="2546390"/>
            <a:ext cx="4196358" cy="2394823"/>
          </a:xfrm>
          <a:prstGeom prst="roundRect">
            <a:avLst>
              <a:gd name="adj" fmla="val 6109"/>
            </a:avLst>
          </a:prstGeom>
          <a:solidFill>
            <a:srgbClr val="202733"/>
          </a:solidFill>
          <a:ln/>
        </p:spPr>
      </p:sp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0133" y="2515910"/>
            <a:ext cx="4196358" cy="121920"/>
          </a:xfrm>
          <a:prstGeom prst="rect">
            <a:avLst/>
          </a:prstGeom>
        </p:spPr>
      </p:pic>
      <p:pic>
        <p:nvPicPr>
          <p:cNvPr id="17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98032" y="2206228"/>
            <a:ext cx="680442" cy="680442"/>
          </a:xfrm>
          <a:prstGeom prst="rect">
            <a:avLst/>
          </a:prstGeom>
        </p:spPr>
      </p:pic>
      <p:pic>
        <p:nvPicPr>
          <p:cNvPr id="18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02105" y="2376368"/>
            <a:ext cx="272177" cy="340162"/>
          </a:xfrm>
          <a:prstGeom prst="rect">
            <a:avLst/>
          </a:prstGeom>
        </p:spPr>
      </p:pic>
      <p:sp>
        <p:nvSpPr>
          <p:cNvPr id="19" name="Text 8"/>
          <p:cNvSpPr/>
          <p:nvPr/>
        </p:nvSpPr>
        <p:spPr>
          <a:xfrm>
            <a:off x="9897427" y="31133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HEVA Integration</a:t>
            </a:r>
            <a:endParaRPr lang="en-US" sz="2200" dirty="0"/>
          </a:p>
        </p:txBody>
      </p:sp>
      <p:sp>
        <p:nvSpPr>
          <p:cNvPr id="20" name="Text 9"/>
          <p:cNvSpPr/>
          <p:nvPr/>
        </p:nvSpPr>
        <p:spPr>
          <a:xfrm>
            <a:off x="9897427" y="360378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Seamlessly works with existing processes and data.</a:t>
            </a:r>
            <a:endParaRPr lang="en-US" sz="1750" dirty="0"/>
          </a:p>
        </p:txBody>
      </p:sp>
      <p:sp>
        <p:nvSpPr>
          <p:cNvPr id="21" name="Shape 10"/>
          <p:cNvSpPr/>
          <p:nvPr/>
        </p:nvSpPr>
        <p:spPr>
          <a:xfrm>
            <a:off x="793790" y="5508188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202733"/>
          </a:solidFill>
          <a:ln/>
        </p:spPr>
      </p:sp>
      <p:pic>
        <p:nvPicPr>
          <p:cNvPr id="22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3790" y="5477708"/>
            <a:ext cx="6407944" cy="121920"/>
          </a:xfrm>
          <a:prstGeom prst="rect">
            <a:avLst/>
          </a:prstGeom>
        </p:spPr>
      </p:pic>
      <p:pic>
        <p:nvPicPr>
          <p:cNvPr id="23" name="Image 10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57540" y="5168027"/>
            <a:ext cx="680442" cy="680442"/>
          </a:xfrm>
          <a:prstGeom prst="rect">
            <a:avLst/>
          </a:prstGeom>
        </p:spPr>
      </p:pic>
      <p:pic>
        <p:nvPicPr>
          <p:cNvPr id="24" name="Image 11" descr="preencoded.png">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61614" y="5338167"/>
            <a:ext cx="272177" cy="340162"/>
          </a:xfrm>
          <a:prstGeom prst="rect">
            <a:avLst/>
          </a:prstGeom>
        </p:spPr>
      </p:pic>
      <p:sp>
        <p:nvSpPr>
          <p:cNvPr id="25" name="Text 11"/>
          <p:cNvSpPr/>
          <p:nvPr/>
        </p:nvSpPr>
        <p:spPr>
          <a:xfrm>
            <a:off x="1051084" y="6075164"/>
            <a:ext cx="30928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Behavioral Intelligence</a:t>
            </a:r>
            <a:endParaRPr lang="en-US" sz="2200" dirty="0"/>
          </a:p>
        </p:txBody>
      </p:sp>
      <p:sp>
        <p:nvSpPr>
          <p:cNvPr id="26" name="Text 12"/>
          <p:cNvSpPr/>
          <p:nvPr/>
        </p:nvSpPr>
        <p:spPr>
          <a:xfrm>
            <a:off x="1051084" y="656558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Incorporates soft data ignored by traditional tools.</a:t>
            </a:r>
            <a:endParaRPr lang="en-US" sz="1750" dirty="0"/>
          </a:p>
        </p:txBody>
      </p:sp>
      <p:sp>
        <p:nvSpPr>
          <p:cNvPr id="27" name="Shape 13"/>
          <p:cNvSpPr/>
          <p:nvPr/>
        </p:nvSpPr>
        <p:spPr>
          <a:xfrm>
            <a:off x="7428548" y="5508188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202733"/>
          </a:solidFill>
          <a:ln/>
        </p:spPr>
      </p:sp>
      <p:pic>
        <p:nvPicPr>
          <p:cNvPr id="28" name="Image 12" descr="preencoded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28548" y="5477708"/>
            <a:ext cx="6407944" cy="121920"/>
          </a:xfrm>
          <a:prstGeom prst="rect">
            <a:avLst/>
          </a:prstGeom>
        </p:spPr>
      </p:pic>
      <p:pic>
        <p:nvPicPr>
          <p:cNvPr id="29" name="Image 13" descr="preencoded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292298" y="5168027"/>
            <a:ext cx="680442" cy="680442"/>
          </a:xfrm>
          <a:prstGeom prst="rect">
            <a:avLst/>
          </a:prstGeom>
        </p:spPr>
      </p:pic>
      <p:pic>
        <p:nvPicPr>
          <p:cNvPr id="30" name="Image 14" descr="preencoded.png">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496371" y="5338167"/>
            <a:ext cx="272177" cy="340162"/>
          </a:xfrm>
          <a:prstGeom prst="rect">
            <a:avLst/>
          </a:prstGeom>
        </p:spPr>
      </p:pic>
      <p:sp>
        <p:nvSpPr>
          <p:cNvPr id="31" name="Text 14"/>
          <p:cNvSpPr/>
          <p:nvPr/>
        </p:nvSpPr>
        <p:spPr>
          <a:xfrm>
            <a:off x="7685842" y="60751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Educational Value</a:t>
            </a:r>
            <a:endParaRPr lang="en-US" sz="2200" dirty="0"/>
          </a:p>
        </p:txBody>
      </p:sp>
      <p:sp>
        <p:nvSpPr>
          <p:cNvPr id="32" name="Text 15"/>
          <p:cNvSpPr/>
          <p:nvPr/>
        </p:nvSpPr>
        <p:spPr>
          <a:xfrm>
            <a:off x="7685842" y="656558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Builds entrepreneur capacity while assessing risk.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2025-07-31T11:24:31Z</dcterms:created>
  <dcterms:modified xsi:type="dcterms:W3CDTF">2025-07-31T11:24:31Z</dcterms:modified>
</cp:coreProperties>
</file>